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27"/>
  </p:handoutMasterIdLst>
  <p:sldIdLst>
    <p:sldId id="256" r:id="rId2"/>
    <p:sldId id="262" r:id="rId3"/>
    <p:sldId id="271" r:id="rId4"/>
    <p:sldId id="269" r:id="rId5"/>
    <p:sldId id="267" r:id="rId6"/>
    <p:sldId id="274" r:id="rId7"/>
    <p:sldId id="275" r:id="rId8"/>
    <p:sldId id="257" r:id="rId9"/>
    <p:sldId id="260" r:id="rId10"/>
    <p:sldId id="276" r:id="rId11"/>
    <p:sldId id="277" r:id="rId12"/>
    <p:sldId id="278" r:id="rId13"/>
    <p:sldId id="279" r:id="rId14"/>
    <p:sldId id="280" r:id="rId15"/>
    <p:sldId id="282" r:id="rId16"/>
    <p:sldId id="281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3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D3147E7-8433-4050-9509-957402A93F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83E81C-B8C5-43AB-BFDA-C23DB100E8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99BF4-0495-4577-82AB-D9E1087870AF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F3EF01-8305-4901-84B8-6E1987B422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997AA2-EF18-4A9B-9C17-AFAE2414E7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5AE31-FD74-49C5-9E34-0F281658C1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28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9149E-4484-464E-9F90-78D4E318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197254-1E3D-4326-9D65-098E2C4CF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9/2/2021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B10BA-7921-4FB4-9905-20868FBA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26FB1E-750F-4A24-A8D0-F0244C6A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531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3">
            <a:extLst>
              <a:ext uri="{FF2B5EF4-FFF2-40B4-BE49-F238E27FC236}">
                <a16:creationId xmlns:a16="http://schemas.microsoft.com/office/drawing/2014/main" id="{A3207B87-5B75-432E-BBF0-248CF8790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30">
            <a:extLst>
              <a:ext uri="{FF2B5EF4-FFF2-40B4-BE49-F238E27FC236}">
                <a16:creationId xmlns:a16="http://schemas.microsoft.com/office/drawing/2014/main" id="{59DD4B65-7675-47C9-AE8B-AF1B39F14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A920900-F388-4593-A08F-6817FC818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" name="Rectangle 34">
            <a:extLst>
              <a:ext uri="{FF2B5EF4-FFF2-40B4-BE49-F238E27FC236}">
                <a16:creationId xmlns:a16="http://schemas.microsoft.com/office/drawing/2014/main" id="{5BC7CB39-39F9-42B5-AC20-A5EF0ED04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DBCEE3-58B9-425D-82AA-ECACF60B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634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>
            <a:extLst>
              <a:ext uri="{FF2B5EF4-FFF2-40B4-BE49-F238E27FC236}">
                <a16:creationId xmlns:a16="http://schemas.microsoft.com/office/drawing/2014/main" id="{E996F890-EC38-4DE9-A9C7-736E20567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C67D219C-53E0-402A-954D-9FA79F10E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65DA866-CFB8-4423-9B3E-298A26B8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AB8B1D2-FB3D-402A-AD60-80D34DB9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8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>
            <a:extLst>
              <a:ext uri="{FF2B5EF4-FFF2-40B4-BE49-F238E27FC236}">
                <a16:creationId xmlns:a16="http://schemas.microsoft.com/office/drawing/2014/main" id="{192EA4F1-5A57-41CA-9E60-F330D91BE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15">
            <a:extLst>
              <a:ext uri="{FF2B5EF4-FFF2-40B4-BE49-F238E27FC236}">
                <a16:creationId xmlns:a16="http://schemas.microsoft.com/office/drawing/2014/main" id="{F77B1FB7-0461-4269-875D-9DF4FA7E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" name="Oval 17">
            <a:extLst>
              <a:ext uri="{FF2B5EF4-FFF2-40B4-BE49-F238E27FC236}">
                <a16:creationId xmlns:a16="http://schemas.microsoft.com/office/drawing/2014/main" id="{8B99B310-E20D-4768-9BBE-B4C8FA78B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19">
            <a:extLst>
              <a:ext uri="{FF2B5EF4-FFF2-40B4-BE49-F238E27FC236}">
                <a16:creationId xmlns:a16="http://schemas.microsoft.com/office/drawing/2014/main" id="{FAA5411A-7EF5-4E70-89DC-EF2A39C2F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21">
            <a:extLst>
              <a:ext uri="{FF2B5EF4-FFF2-40B4-BE49-F238E27FC236}">
                <a16:creationId xmlns:a16="http://schemas.microsoft.com/office/drawing/2014/main" id="{1C64C277-5102-4097-9DD5-47D621AA6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FE692B55-49A2-4F81-AC58-A242659C7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E5920028-7261-4AD7-8C5B-D798358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80DD9A0F-3DDB-4C71-9839-C38AA717C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180841AB-F11A-4E9E-AE89-A81687C9F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708B5E8-DE91-410F-B8A1-28C52C1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88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74" r:id="rId4"/>
    <p:sldLayoutId id="2147483675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68" r:id="rId12"/>
    <p:sldLayoutId id="2147483667" r:id="rId13"/>
    <p:sldLayoutId id="2147483661" r:id="rId14"/>
    <p:sldLayoutId id="2147483664" r:id="rId15"/>
    <p:sldLayoutId id="2147483662" r:id="rId16"/>
    <p:sldLayoutId id="2147483669" r:id="rId17"/>
    <p:sldLayoutId id="2147483670" r:id="rId18"/>
    <p:sldLayoutId id="2147483658" r:id="rId19"/>
    <p:sldLayoutId id="2147483659" r:id="rId20"/>
    <p:sldLayoutId id="2147483671" r:id="rId21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.png"/><Relationship Id="rId7" Type="http://schemas.openxmlformats.org/officeDocument/2006/relationships/image" Target="../media/image200.png"/><Relationship Id="rId12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916CE2-AEA3-43F5-992C-13E686AFE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ALICE 13TeV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E8B0FE5-173B-46A7-8CD3-0EBCF1F47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𝑝𝑎𝑖𝑟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𝑎𝑠𝑠𝑜𝑐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b="0" i="1" dirty="0">
                    <a:latin typeface="Cambria Math" panose="02040503050406030204" pitchFamily="18" charset="0"/>
                  </a:rPr>
                  <a:t>		</a:t>
                </a:r>
                <a:r>
                  <a:rPr lang="en-US" altLang="ko-KR" b="0" dirty="0">
                    <a:latin typeface="Cambria Math" panose="02040503050406030204" pitchFamily="18" charset="0"/>
                  </a:rPr>
                  <a:t>(3.1)</a:t>
                </a: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𝑝𝑎𝑖𝑟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.6&lt;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1.8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𝑡𝑟𝑖𝑔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𝑝𝑎𝑖𝑟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𝑍𝑌𝐴𝑀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(3.2)</m:t>
                    </m:r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𝜼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n-US" altLang="ko-KR" b="1" dirty="0">
                    <a:latin typeface="Baskerville Old Face" panose="02020602080505020303" pitchFamily="18" charset="0"/>
                  </a:rPr>
                  <a:t> normalization factor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𝑟𝑖𝑑𝑔𝑒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𝑡𝑟𝑖𝑔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𝑝𝑎𝑖𝑟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(3.3)</m:t>
                    </m:r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:pPr lvl="1"/>
                <a:r>
                  <a:rPr lang="en-US" altLang="ko-KR" dirty="0">
                    <a:latin typeface="Baskerville Old Face" panose="02020602080505020303" pitchFamily="18" charset="0"/>
                  </a:rPr>
                  <a:t>The minimum yield(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𝑍𝑌𝐴𝑀</m:t>
                        </m:r>
                      </m:sub>
                    </m:sSub>
                  </m:oMath>
                </a14:m>
                <a:r>
                  <a:rPr lang="en-US" altLang="ko-KR" dirty="0">
                    <a:latin typeface="Baskerville Old Face" panose="02020602080505020303" pitchFamily="18" charset="0"/>
                  </a:rPr>
                  <a:t>)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:r>
                  <a:rPr lang="en-US" altLang="ko-KR" dirty="0">
                    <a:latin typeface="Cambria Math" panose="02040503050406030204" pitchFamily="18" charset="0"/>
                  </a:rPr>
                  <a:t>Near-side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28 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(3.4) </a:t>
                </a:r>
                <a:r>
                  <a:rPr lang="ko-KR" altLang="en-US" dirty="0">
                    <a:latin typeface="Cambria Math" panose="02040503050406030204" pitchFamily="18" charset="0"/>
                  </a:rPr>
                  <a:t>위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→ </m:t>
                    </m:r>
                  </m:oMath>
                </a14:m>
                <a:r>
                  <a:rPr lang="en-US" altLang="ko-KR" dirty="0">
                    <a:latin typeface="Baskerville Old Face" panose="02020602080505020303" pitchFamily="18" charset="0"/>
                  </a:rPr>
                  <a:t>near-side jet-like peak yield</a:t>
                </a:r>
                <a:endParaRPr lang="ko-KR" altLang="en-US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E8B0FE5-173B-46A7-8CD3-0EBCF1F47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605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B7D451F-A9CE-477B-905D-B361A1E077C4}"/>
              </a:ext>
            </a:extLst>
          </p:cNvPr>
          <p:cNvGrpSpPr/>
          <p:nvPr/>
        </p:nvGrpSpPr>
        <p:grpSpPr>
          <a:xfrm>
            <a:off x="0" y="0"/>
            <a:ext cx="5201174" cy="6858000"/>
            <a:chOff x="1789443" y="533574"/>
            <a:chExt cx="4382940" cy="621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88B5CAE-51F9-468F-B905-B05A6C275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9443" y="2603574"/>
              <a:ext cx="4382940" cy="20700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A73C765-A949-4148-870E-FB4C58E8A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9443" y="4673574"/>
              <a:ext cx="4382940" cy="2070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3963B16-E835-4BF1-BA45-F4159B231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89443" y="533574"/>
              <a:ext cx="4382940" cy="20700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D48B1E7-19F7-4C56-866D-1E29C6C1E6FF}"/>
              </a:ext>
            </a:extLst>
          </p:cNvPr>
          <p:cNvGrpSpPr/>
          <p:nvPr/>
        </p:nvGrpSpPr>
        <p:grpSpPr>
          <a:xfrm>
            <a:off x="7124975" y="0"/>
            <a:ext cx="5067026" cy="6858000"/>
            <a:chOff x="455731" y="852"/>
            <a:chExt cx="4802177" cy="6804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96DE2F2-3185-4F43-8A14-E51C7F919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5731" y="2268852"/>
              <a:ext cx="4802177" cy="226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AFEBB0C-CF78-40C5-BB91-20734D364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731" y="4536852"/>
              <a:ext cx="4802177" cy="2268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AF1632-F2F8-438A-A5C5-F720ECF83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5731" y="852"/>
              <a:ext cx="4802177" cy="2268000"/>
            </a:xfrm>
            <a:prstGeom prst="rect">
              <a:avLst/>
            </a:prstGeom>
          </p:spPr>
        </p:pic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6787818-0EE2-4239-8581-9E36D8A1FB0A}"/>
              </a:ext>
            </a:extLst>
          </p:cNvPr>
          <p:cNvSpPr/>
          <p:nvPr/>
        </p:nvSpPr>
        <p:spPr>
          <a:xfrm>
            <a:off x="5248675" y="2990461"/>
            <a:ext cx="1828799" cy="877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750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1A7D733-5455-499E-8753-DBA47B95D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062"/>
          <a:stretch/>
        </p:blipFill>
        <p:spPr>
          <a:xfrm>
            <a:off x="1421448" y="2030600"/>
            <a:ext cx="3656003" cy="39297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632DEC-1D4F-4529-8B0E-F36FE6305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479"/>
          <a:stretch/>
        </p:blipFill>
        <p:spPr>
          <a:xfrm>
            <a:off x="7114550" y="2030600"/>
            <a:ext cx="3732962" cy="39600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0F81DB2-9B7F-4DDC-BABD-48C2A1EE9798}"/>
              </a:ext>
            </a:extLst>
          </p:cNvPr>
          <p:cNvSpPr/>
          <p:nvPr/>
        </p:nvSpPr>
        <p:spPr>
          <a:xfrm>
            <a:off x="5181601" y="3309243"/>
            <a:ext cx="1828799" cy="877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274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7820671-BD17-492A-8A12-07E52A25FFED}"/>
                  </a:ext>
                </a:extLst>
              </p:cNvPr>
              <p:cNvSpPr/>
              <p:nvPr/>
            </p:nvSpPr>
            <p:spPr>
              <a:xfrm>
                <a:off x="648748" y="1321303"/>
                <a:ext cx="10860947" cy="3151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𝑡𝑟𝑖𝑔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𝑝𝑎𝑖𝑟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den>
                      </m:f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.6&lt;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23"/>
                                </m:r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  <m:r>
                            <m:rPr>
                              <m:brk m:alnAt="23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1.8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𝑡𝑟𝑖𝑔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𝑝𝑎𝑖𝑟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𝑍𝑌𝐴𝑀</m:t>
                              </m:r>
                            </m:sub>
                          </m:sSub>
                        </m:e>
                      </m:nary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(3.2)</m:t>
                      </m:r>
                    </m:oMath>
                  </m:oMathPara>
                </a14:m>
                <a:endParaRPr lang="en-US" altLang="ko-KR" sz="2000" dirty="0">
                  <a:latin typeface="Baskerville Old Face" panose="02020602080505020303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p>
                      </m:s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m:rPr>
                              <m:brk m:alnAt="23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𝑡𝑟𝑖𝑔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𝑝𝑎𝑖𝑟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den>
                          </m:f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nary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(3.3)</m:t>
                      </m:r>
                    </m:oMath>
                  </m:oMathPara>
                </a14:m>
                <a:endParaRPr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/>
                  <a:t>	  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20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sz="2000" i="1">
                            <a:latin typeface="Cambria Math" panose="02040503050406030204" pitchFamily="18" charset="0"/>
                          </a:rPr>
                          <m:t>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20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.6&lt;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20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m:rPr>
                                    <m:brk m:alnAt="23"/>
                                  </m:r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1.8</m:t>
                                </m:r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  <m:t>𝑡𝑟𝑖𝑔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  <m:t>𝑝𝑎𝑖𝑟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20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20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den>
                                    </m:f>
                                  </m:e>
                                </m:d>
                                <m:f>
                                  <m:f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20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𝑍𝑌𝐴𝑀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nary>
                  </m:oMath>
                </a14:m>
                <a:endParaRPr lang="en-US" altLang="ko-KR" sz="20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7820671-BD17-492A-8A12-07E52A25F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48" y="1321303"/>
                <a:ext cx="10860947" cy="31516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제목 28">
                <a:extLst>
                  <a:ext uri="{FF2B5EF4-FFF2-40B4-BE49-F238E27FC236}">
                    <a16:creationId xmlns:a16="http://schemas.microsoft.com/office/drawing/2014/main" id="{173D27D8-675C-41F5-A985-BAB4937A98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23251" y="557876"/>
                <a:ext cx="4345497" cy="7634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algn="ctr" latinLnBrk="0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ngsanaUPC" panose="02020603050405020304" pitchFamily="18" charset="-34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ngsanaUPC" panose="02020603050405020304" pitchFamily="18" charset="-34"/>
                          </a:rPr>
                          <m:t>𝑌</m:t>
                        </m:r>
                      </m:e>
                      <m:sup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ngsanaUPC" panose="02020603050405020304" pitchFamily="18" charset="-34"/>
                          </a:rPr>
                          <m:t>𝑅𝑖𝑑𝑔𝑒</m:t>
                        </m:r>
                      </m:sup>
                    </m:sSup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   →   </m:t>
                    </m:r>
                  </m:oMath>
                </a14:m>
                <a:r>
                  <a:rPr lang="en-US" altLang="ko-KR" sz="4400" dirty="0">
                    <a:solidFill>
                      <a:schemeClr val="tx1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ALICE</a:t>
                </a:r>
              </a:p>
            </p:txBody>
          </p:sp>
        </mc:Choice>
        <mc:Fallback xmlns="">
          <p:sp>
            <p:nvSpPr>
              <p:cNvPr id="3" name="제목 28">
                <a:extLst>
                  <a:ext uri="{FF2B5EF4-FFF2-40B4-BE49-F238E27FC236}">
                    <a16:creationId xmlns:a16="http://schemas.microsoft.com/office/drawing/2014/main" id="{173D27D8-675C-41F5-A985-BAB4937A9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51" y="557876"/>
                <a:ext cx="4345497" cy="763427"/>
              </a:xfrm>
              <a:prstGeom prst="rect">
                <a:avLst/>
              </a:prstGeom>
              <a:blipFill>
                <a:blip r:embed="rId3"/>
                <a:stretch>
                  <a:fillRect t="-16800" b="-384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8057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4635B65-05C3-4AA6-9DF1-660723DFCD84}"/>
                  </a:ext>
                </a:extLst>
              </p:cNvPr>
              <p:cNvSpPr/>
              <p:nvPr/>
            </p:nvSpPr>
            <p:spPr>
              <a:xfrm>
                <a:off x="648748" y="1321303"/>
                <a:ext cx="10860947" cy="3151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𝑡𝑟𝑖𝑔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𝑝𝑎𝑖𝑟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den>
                      </m:f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.6&lt;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23"/>
                                </m:r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  <m:r>
                            <m:rPr>
                              <m:brk m:alnAt="23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1.8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𝑡𝑟𝑖𝑔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𝑝𝑎𝑖𝑟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𝑍𝑌𝐴𝑀</m:t>
                              </m:r>
                            </m:sub>
                          </m:sSub>
                        </m:e>
                      </m:nary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(3.2)</m:t>
                      </m:r>
                    </m:oMath>
                  </m:oMathPara>
                </a14:m>
                <a:endParaRPr lang="en-US" altLang="ko-KR" sz="2000" dirty="0">
                  <a:latin typeface="Baskerville Old Face" panose="02020602080505020303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p>
                      </m:s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m:rPr>
                              <m:brk m:alnAt="23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𝑡𝑟𝑖𝑔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𝑝𝑎𝑖𝑟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den>
                          </m:f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nary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(3.3)</m:t>
                      </m:r>
                    </m:oMath>
                  </m:oMathPara>
                </a14:m>
                <a:endParaRPr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/>
                  <a:t>	  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20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sz="2000" i="1">
                            <a:latin typeface="Cambria Math" panose="02040503050406030204" pitchFamily="18" charset="0"/>
                          </a:rPr>
                          <m:t>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20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.6&lt;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20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m:rPr>
                                    <m:brk m:alnAt="23"/>
                                  </m:r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1.8</m:t>
                                </m:r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  <m:t>𝑡𝑟𝑖𝑔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  <m:t>𝑝𝑎𝑖𝑟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20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20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den>
                                    </m:f>
                                  </m:e>
                                </m:d>
                                <m:f>
                                  <m:f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20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</m:e>
                        </m:d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nary>
                  </m:oMath>
                </a14:m>
                <a:endParaRPr lang="en-US" altLang="ko-KR" sz="20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4635B65-05C3-4AA6-9DF1-660723DFC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48" y="1321303"/>
                <a:ext cx="10860947" cy="31516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제목 28">
                <a:extLst>
                  <a:ext uri="{FF2B5EF4-FFF2-40B4-BE49-F238E27FC236}">
                    <a16:creationId xmlns:a16="http://schemas.microsoft.com/office/drawing/2014/main" id="{00C95311-76D4-4D32-8F85-00ECFE375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1031" y="557876"/>
                <a:ext cx="3459061" cy="7634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algn="ctr" latinLnBrk="0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ngsanaUPC" panose="02020603050405020304" pitchFamily="18" charset="-34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ngsanaUPC" panose="02020603050405020304" pitchFamily="18" charset="-34"/>
                          </a:rPr>
                          <m:t>𝑌</m:t>
                        </m:r>
                      </m:e>
                      <m:sup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ngsanaUPC" panose="02020603050405020304" pitchFamily="18" charset="-34"/>
                          </a:rPr>
                          <m:t>𝑅𝑖𝑑𝑔𝑒</m:t>
                        </m:r>
                      </m:sup>
                    </m:sSup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   →   </m:t>
                    </m:r>
                  </m:oMath>
                </a14:m>
                <a:r>
                  <a:rPr lang="en-US" altLang="ko-KR" sz="4400" dirty="0">
                    <a:solidFill>
                      <a:schemeClr val="tx1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CMS</a:t>
                </a:r>
              </a:p>
            </p:txBody>
          </p:sp>
        </mc:Choice>
        <mc:Fallback xmlns="">
          <p:sp>
            <p:nvSpPr>
              <p:cNvPr id="3" name="제목 28">
                <a:extLst>
                  <a:ext uri="{FF2B5EF4-FFF2-40B4-BE49-F238E27FC236}">
                    <a16:creationId xmlns:a16="http://schemas.microsoft.com/office/drawing/2014/main" id="{00C95311-76D4-4D32-8F85-00ECFE37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031" y="557876"/>
                <a:ext cx="3459061" cy="763427"/>
              </a:xfrm>
              <a:prstGeom prst="rect">
                <a:avLst/>
              </a:prstGeom>
              <a:blipFill>
                <a:blip r:embed="rId3"/>
                <a:stretch>
                  <a:fillRect t="-16800" r="-5106" b="-384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637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28">
                <a:extLst>
                  <a:ext uri="{FF2B5EF4-FFF2-40B4-BE49-F238E27FC236}">
                    <a16:creationId xmlns:a16="http://schemas.microsoft.com/office/drawing/2014/main" id="{B8C3512D-BEA3-4556-8058-274468FBEB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450850"/>
                <a:ext cx="5438775" cy="58102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</m:ctrlPr>
                        </m:sSupPr>
                        <m:e>
                          <m: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  <m:t>𝑅𝑖𝑑𝑔𝑒</m:t>
                          </m:r>
                        </m:sup>
                      </m:sSup>
                    </m:oMath>
                  </m:oMathPara>
                </a14:m>
                <a:endParaRPr lang="en-US" altLang="ko-KR" sz="4400" dirty="0">
                  <a:solidFill>
                    <a:schemeClr val="tx1"/>
                  </a:solidFill>
                  <a:latin typeface="AngsanaUPC" panose="02020603050405020304" pitchFamily="18" charset="-34"/>
                  <a:cs typeface="AngsanaUPC" panose="02020603050405020304" pitchFamily="18" charset="-34"/>
                </a:endParaRPr>
              </a:p>
            </p:txBody>
          </p:sp>
        </mc:Choice>
        <mc:Fallback xmlns="">
          <p:sp>
            <p:nvSpPr>
              <p:cNvPr id="2" name="제목 28">
                <a:extLst>
                  <a:ext uri="{FF2B5EF4-FFF2-40B4-BE49-F238E27FC236}">
                    <a16:creationId xmlns:a16="http://schemas.microsoft.com/office/drawing/2014/main" id="{B8C3512D-BEA3-4556-8058-274468FBE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0850"/>
                <a:ext cx="5438775" cy="581025"/>
              </a:xfrm>
              <a:prstGeom prst="rect">
                <a:avLst/>
              </a:prstGeom>
              <a:blipFill>
                <a:blip r:embed="rId2"/>
                <a:stretch>
                  <a:fillRect t="-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5722AF1F-5992-4630-BD2A-9D26547F73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46349" y="2584534"/>
                <a:ext cx="4009557" cy="322082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:r>
                  <a:rPr lang="en-US" altLang="ko-KR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21.08.26 Fitting</a:t>
                </a:r>
                <a:br>
                  <a:rPr lang="en-US" altLang="ko-KR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63 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0.9 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040276</m:t>
                      </m:r>
                    </m:oMath>
                  </m:oMathPara>
                </a14:m>
                <a:endParaRPr lang="en-US" altLang="ko-KR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=0.585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0.81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br>
                  <a:rPr lang="en-US" altLang="ko-KR" sz="2400" dirty="0">
                    <a:solidFill>
                      <a:schemeClr val="bg1"/>
                    </a:solidFill>
                    <a:latin typeface="Baskerville Old Face" panose="02020602080505020303" pitchFamily="18" charset="0"/>
                  </a:rPr>
                </a:br>
                <a:endParaRPr lang="en-US" altLang="ko-KR" sz="2400" dirty="0">
                  <a:solidFill>
                    <a:schemeClr val="bg1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5722AF1F-5992-4630-BD2A-9D26547F7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349" y="2584534"/>
                <a:ext cx="4009557" cy="3220825"/>
              </a:xfrm>
              <a:prstGeom prst="rect">
                <a:avLst/>
              </a:prstGeom>
              <a:blipFill>
                <a:blip r:embed="rId3"/>
                <a:stretch>
                  <a:fillRect l="-2280" b="-26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7BF95E70-31C9-4B7B-BC50-1D33D8D49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95" y="2447150"/>
            <a:ext cx="8384754" cy="3960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75DBEA1-1738-4940-9F83-4F33E6C5FC2D}"/>
              </a:ext>
            </a:extLst>
          </p:cNvPr>
          <p:cNvSpPr/>
          <p:nvPr/>
        </p:nvSpPr>
        <p:spPr>
          <a:xfrm>
            <a:off x="2944536" y="4555222"/>
            <a:ext cx="218114" cy="6878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987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7ADE93B-C0F7-4C4A-BAF5-B08AF81AB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1000"/>
                    </a14:imgEffect>
                  </a14:imgLayer>
                </a14:imgProps>
              </a:ext>
            </a:extLst>
          </a:blip>
          <a:srcRect t="5650"/>
          <a:stretch/>
        </p:blipFill>
        <p:spPr>
          <a:xfrm>
            <a:off x="2057400" y="246190"/>
            <a:ext cx="8077200" cy="1743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BDB7216-9441-4BC3-8B73-8C8ABC1B72BE}"/>
                  </a:ext>
                </a:extLst>
              </p:cNvPr>
              <p:cNvSpPr/>
              <p:nvPr/>
            </p:nvSpPr>
            <p:spPr>
              <a:xfrm>
                <a:off x="7505235" y="4090705"/>
                <a:ext cx="2722263" cy="8447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−6.084/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ko-KR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=630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−0.9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BDB7216-9441-4BC3-8B73-8C8ABC1B7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235" y="4090705"/>
                <a:ext cx="2722263" cy="844783"/>
              </a:xfrm>
              <a:prstGeom prst="rect">
                <a:avLst/>
              </a:prstGeom>
              <a:blipFill>
                <a:blip r:embed="rId4"/>
                <a:stretch>
                  <a:fillRect b="-2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45B5CC07-CAE7-4FFA-9F5E-890FFCB5DE99}"/>
              </a:ext>
            </a:extLst>
          </p:cNvPr>
          <p:cNvGrpSpPr/>
          <p:nvPr/>
        </p:nvGrpSpPr>
        <p:grpSpPr>
          <a:xfrm>
            <a:off x="563941" y="2385106"/>
            <a:ext cx="4563611" cy="4472894"/>
            <a:chOff x="0" y="1144842"/>
            <a:chExt cx="4486041" cy="455840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279D077-C712-43D3-AB16-677C05908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04" r="83125" b="1514"/>
            <a:stretch/>
          </p:blipFill>
          <p:spPr>
            <a:xfrm>
              <a:off x="0" y="1144842"/>
              <a:ext cx="2057400" cy="455840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B97A504-6898-4B6E-B04E-495914D79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9405" t="1304" r="676" b="1514"/>
            <a:stretch/>
          </p:blipFill>
          <p:spPr>
            <a:xfrm>
              <a:off x="2057400" y="1144842"/>
              <a:ext cx="2428641" cy="4558405"/>
            </a:xfrm>
            <a:prstGeom prst="rect">
              <a:avLst/>
            </a:prstGeom>
          </p:spPr>
        </p:pic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2E419A8-3268-49A5-A54C-E9B8B40D30F9}"/>
              </a:ext>
            </a:extLst>
          </p:cNvPr>
          <p:cNvSpPr/>
          <p:nvPr/>
        </p:nvSpPr>
        <p:spPr>
          <a:xfrm>
            <a:off x="5429916" y="4287961"/>
            <a:ext cx="1634534" cy="667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350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64D9DB58-8C70-4F9D-88EC-9D4FC33E1088}"/>
              </a:ext>
            </a:extLst>
          </p:cNvPr>
          <p:cNvGrpSpPr/>
          <p:nvPr/>
        </p:nvGrpSpPr>
        <p:grpSpPr>
          <a:xfrm>
            <a:off x="5481607" y="0"/>
            <a:ext cx="4840290" cy="6858000"/>
            <a:chOff x="5481607" y="0"/>
            <a:chExt cx="4840290" cy="6858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098C7B4-088B-4E5F-AF07-C860A03A3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1607" y="2286000"/>
              <a:ext cx="4840290" cy="228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8B39E00-1364-4605-93AA-7BFA0590B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1607" y="4572000"/>
              <a:ext cx="4840290" cy="2286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275BE34-1BAA-4A49-B220-C1DF14B44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1607" y="0"/>
              <a:ext cx="4840290" cy="2286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제목 1">
                <a:extLst>
                  <a:ext uri="{FF2B5EF4-FFF2-40B4-BE49-F238E27FC236}">
                    <a16:creationId xmlns:a16="http://schemas.microsoft.com/office/drawing/2014/main" id="{6E043526-D21E-4EC5-BC7A-DE0298191A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398" y="1420444"/>
                <a:ext cx="3333676" cy="233593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:r>
                  <a:rPr lang="en-US" altLang="ko-KR" sz="2000" i="1" dirty="0">
                    <a:latin typeface="Cambria Math" panose="02040503050406030204" pitchFamily="18" charset="0"/>
                  </a:rPr>
                  <a:t>21.08.31 Fitting</a:t>
                </a:r>
                <a:br>
                  <a:rPr lang="en-US" altLang="ko-KR" sz="20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55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8 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smtClean="0"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04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8223</m:t>
                      </m:r>
                    </m:oMath>
                  </m:oMathPara>
                </a14:m>
                <a:br>
                  <a:rPr lang="en-US" altLang="ko-KR" sz="2000" dirty="0">
                    <a:latin typeface="Baskerville Old Face" panose="02020602080505020303" pitchFamily="18" charset="0"/>
                  </a:rPr>
                </a:br>
                <a:endParaRPr lang="en-US" altLang="ko-KR" sz="20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18" name="제목 1">
                <a:extLst>
                  <a:ext uri="{FF2B5EF4-FFF2-40B4-BE49-F238E27FC236}">
                    <a16:creationId xmlns:a16="http://schemas.microsoft.com/office/drawing/2014/main" id="{6E043526-D21E-4EC5-BC7A-DE0298191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98" y="1420444"/>
                <a:ext cx="3333676" cy="2335931"/>
              </a:xfrm>
              <a:prstGeom prst="rect">
                <a:avLst/>
              </a:prstGeom>
              <a:blipFill>
                <a:blip r:embed="rId5"/>
                <a:stretch>
                  <a:fillRect l="-1828" t="-783" b="-20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71C4B2-B509-4945-B1DD-F00C2C3016C9}"/>
                  </a:ext>
                </a:extLst>
              </p:cNvPr>
              <p:cNvSpPr txBox="1"/>
              <p:nvPr/>
            </p:nvSpPr>
            <p:spPr>
              <a:xfrm>
                <a:off x="495397" y="3821402"/>
                <a:ext cx="3963503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=630</m:t>
                    </m:r>
                    <m:sSup>
                      <m:sSup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6.084/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0.9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71C4B2-B509-4945-B1DD-F00C2C301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97" y="3821402"/>
                <a:ext cx="3963503" cy="411651"/>
              </a:xfrm>
              <a:prstGeom prst="rect">
                <a:avLst/>
              </a:prstGeom>
              <a:blipFill>
                <a:blip r:embed="rId6"/>
                <a:stretch>
                  <a:fillRect b="-179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제목 28">
                <a:extLst>
                  <a:ext uri="{FF2B5EF4-FFF2-40B4-BE49-F238E27FC236}">
                    <a16:creationId xmlns:a16="http://schemas.microsoft.com/office/drawing/2014/main" id="{553101F3-D3C3-41CF-92DE-989D471251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0048" y="586193"/>
                <a:ext cx="2522373" cy="6669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Δ</m:t>
                    </m:r>
                    <m:r>
                      <a:rPr lang="en-US" altLang="ko-KR" sz="3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𝜙</m:t>
                    </m:r>
                  </m:oMath>
                </a14:m>
                <a:r>
                  <a:rPr lang="en-US" altLang="ko-KR" sz="32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 </a:t>
                </a:r>
                <a:r>
                  <a:rPr lang="en-US" altLang="ko-KR" sz="44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Correlation</a:t>
                </a:r>
              </a:p>
            </p:txBody>
          </p:sp>
        </mc:Choice>
        <mc:Fallback xmlns="">
          <p:sp>
            <p:nvSpPr>
              <p:cNvPr id="20" name="제목 28">
                <a:extLst>
                  <a:ext uri="{FF2B5EF4-FFF2-40B4-BE49-F238E27FC236}">
                    <a16:creationId xmlns:a16="http://schemas.microsoft.com/office/drawing/2014/main" id="{553101F3-D3C3-41CF-92DE-989D47125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48" y="586193"/>
                <a:ext cx="2522373" cy="666975"/>
              </a:xfrm>
              <a:prstGeom prst="rect">
                <a:avLst/>
              </a:prstGeom>
              <a:blipFill>
                <a:blip r:embed="rId7"/>
                <a:stretch>
                  <a:fillRect t="-32727" r="-7246" b="-4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639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6153A3D-C813-4FA5-BD9E-806D0FE80D6D}"/>
              </a:ext>
            </a:extLst>
          </p:cNvPr>
          <p:cNvGrpSpPr/>
          <p:nvPr/>
        </p:nvGrpSpPr>
        <p:grpSpPr>
          <a:xfrm>
            <a:off x="302253" y="2923797"/>
            <a:ext cx="11587493" cy="2736000"/>
            <a:chOff x="76315" y="2873463"/>
            <a:chExt cx="11587493" cy="2736000"/>
          </a:xfrm>
        </p:grpSpPr>
        <p:pic>
          <p:nvPicPr>
            <p:cNvPr id="2" name="내용 개체 틀 6">
              <a:extLst>
                <a:ext uri="{FF2B5EF4-FFF2-40B4-BE49-F238E27FC236}">
                  <a16:creationId xmlns:a16="http://schemas.microsoft.com/office/drawing/2014/main" id="{CA3AC447-7BDF-41D6-AEE0-7B5A3D9F7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15" y="2873463"/>
              <a:ext cx="5794390" cy="27360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B9C9E1C-C44A-438F-9936-B5A3AE6ED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0705" y="2873463"/>
              <a:ext cx="5793103" cy="2736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제목 28">
                <a:extLst>
                  <a:ext uri="{FF2B5EF4-FFF2-40B4-BE49-F238E27FC236}">
                    <a16:creationId xmlns:a16="http://schemas.microsoft.com/office/drawing/2014/main" id="{33D2E917-282F-48E7-808E-DACE047255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450850"/>
                <a:ext cx="5438775" cy="58102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</m:ctrlPr>
                        </m:sSupPr>
                        <m:e>
                          <m: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  <m:t>𝑅𝑖𝑑𝑔𝑒</m:t>
                          </m:r>
                        </m:sup>
                      </m:sSup>
                    </m:oMath>
                  </m:oMathPara>
                </a14:m>
                <a:endParaRPr lang="en-US" altLang="ko-KR" sz="4400" dirty="0">
                  <a:solidFill>
                    <a:schemeClr val="tx1"/>
                  </a:solidFill>
                  <a:latin typeface="AngsanaUPC" panose="02020603050405020304" pitchFamily="18" charset="-34"/>
                  <a:cs typeface="AngsanaUPC" panose="02020603050405020304" pitchFamily="18" charset="-34"/>
                </a:endParaRPr>
              </a:p>
            </p:txBody>
          </p:sp>
        </mc:Choice>
        <mc:Fallback xmlns="">
          <p:sp>
            <p:nvSpPr>
              <p:cNvPr id="5" name="제목 28">
                <a:extLst>
                  <a:ext uri="{FF2B5EF4-FFF2-40B4-BE49-F238E27FC236}">
                    <a16:creationId xmlns:a16="http://schemas.microsoft.com/office/drawing/2014/main" id="{33D2E917-282F-48E7-808E-DACE04725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0850"/>
                <a:ext cx="5438775" cy="581025"/>
              </a:xfrm>
              <a:prstGeom prst="rect">
                <a:avLst/>
              </a:prstGeom>
              <a:blipFill>
                <a:blip r:embed="rId4"/>
                <a:stretch>
                  <a:fillRect t="-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403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272346B8-95DE-4CC1-A840-D49B6E62A2A4}"/>
              </a:ext>
            </a:extLst>
          </p:cNvPr>
          <p:cNvGrpSpPr/>
          <p:nvPr/>
        </p:nvGrpSpPr>
        <p:grpSpPr>
          <a:xfrm>
            <a:off x="1238639" y="-1"/>
            <a:ext cx="5150840" cy="6845417"/>
            <a:chOff x="4815281" y="0"/>
            <a:chExt cx="5564428" cy="7884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5DA19DF-5798-4C1B-A4BC-F8385E55D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5281" y="2628000"/>
              <a:ext cx="5564428" cy="2628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BA0FEF0-586E-4133-9D1C-9FEB7C7DF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5281" y="5256000"/>
              <a:ext cx="5564428" cy="2628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3ECB110-B3C2-4FDC-A978-C7B38A138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5281" y="0"/>
              <a:ext cx="5564428" cy="2628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제목 1">
                <a:extLst>
                  <a:ext uri="{FF2B5EF4-FFF2-40B4-BE49-F238E27FC236}">
                    <a16:creationId xmlns:a16="http://schemas.microsoft.com/office/drawing/2014/main" id="{2EEF2D1D-9073-43D7-8B48-1783662D81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64646" y="1308683"/>
                <a:ext cx="3333676" cy="233593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:r>
                  <a:rPr lang="en-US" altLang="ko-KR" sz="2000" i="1" dirty="0">
                    <a:latin typeface="Cambria Math" panose="02040503050406030204" pitchFamily="18" charset="0"/>
                  </a:rPr>
                  <a:t>21.08.31 Fitting -2</a:t>
                </a:r>
                <a:br>
                  <a:rPr lang="en-US" altLang="ko-KR" sz="20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smtClean="0"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04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10025</m:t>
                      </m:r>
                    </m:oMath>
                  </m:oMathPara>
                </a14:m>
                <a:br>
                  <a:rPr lang="en-US" altLang="ko-KR" sz="2000" dirty="0">
                    <a:latin typeface="Baskerville Old Face" panose="02020602080505020303" pitchFamily="18" charset="0"/>
                  </a:rPr>
                </a:br>
                <a:endParaRPr lang="en-US" altLang="ko-KR" sz="20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19" name="제목 1">
                <a:extLst>
                  <a:ext uri="{FF2B5EF4-FFF2-40B4-BE49-F238E27FC236}">
                    <a16:creationId xmlns:a16="http://schemas.microsoft.com/office/drawing/2014/main" id="{2EEF2D1D-9073-43D7-8B48-1783662D8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646" y="1308683"/>
                <a:ext cx="3333676" cy="2335931"/>
              </a:xfrm>
              <a:prstGeom prst="rect">
                <a:avLst/>
              </a:prstGeom>
              <a:blipFill>
                <a:blip r:embed="rId5"/>
                <a:stretch>
                  <a:fillRect l="-1828" t="-783" b="-20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2C4A8D5-37AF-4B94-86CF-9E12DB7DEF37}"/>
                  </a:ext>
                </a:extLst>
              </p:cNvPr>
              <p:cNvSpPr txBox="1"/>
              <p:nvPr/>
            </p:nvSpPr>
            <p:spPr>
              <a:xfrm>
                <a:off x="8164646" y="3709641"/>
                <a:ext cx="3333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=0.6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0.7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2C4A8D5-37AF-4B94-86CF-9E12DB7DE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646" y="3709641"/>
                <a:ext cx="3333676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제목 28">
                <a:extLst>
                  <a:ext uri="{FF2B5EF4-FFF2-40B4-BE49-F238E27FC236}">
                    <a16:creationId xmlns:a16="http://schemas.microsoft.com/office/drawing/2014/main" id="{55CE7A67-B515-4FC3-8B73-E71A6EAC8B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69296" y="474432"/>
                <a:ext cx="2522373" cy="6669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Δ</m:t>
                    </m:r>
                    <m:r>
                      <a:rPr lang="en-US" altLang="ko-KR" sz="3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𝜙</m:t>
                    </m:r>
                  </m:oMath>
                </a14:m>
                <a:r>
                  <a:rPr lang="en-US" altLang="ko-KR" sz="32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 </a:t>
                </a:r>
                <a:r>
                  <a:rPr lang="en-US" altLang="ko-KR" sz="44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Correlation</a:t>
                </a:r>
              </a:p>
            </p:txBody>
          </p:sp>
        </mc:Choice>
        <mc:Fallback xmlns="">
          <p:sp>
            <p:nvSpPr>
              <p:cNvPr id="23" name="제목 28">
                <a:extLst>
                  <a:ext uri="{FF2B5EF4-FFF2-40B4-BE49-F238E27FC236}">
                    <a16:creationId xmlns:a16="http://schemas.microsoft.com/office/drawing/2014/main" id="{55CE7A67-B515-4FC3-8B73-E71A6EAC8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296" y="474432"/>
                <a:ext cx="2522373" cy="666975"/>
              </a:xfrm>
              <a:prstGeom prst="rect">
                <a:avLst/>
              </a:prstGeom>
              <a:blipFill>
                <a:blip r:embed="rId7"/>
                <a:stretch>
                  <a:fillRect t="-33028" r="-7246" b="-44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791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2FC632A-BCC1-4D72-B476-4B366F559B11}"/>
              </a:ext>
            </a:extLst>
          </p:cNvPr>
          <p:cNvGrpSpPr/>
          <p:nvPr/>
        </p:nvGrpSpPr>
        <p:grpSpPr>
          <a:xfrm>
            <a:off x="699352" y="353197"/>
            <a:ext cx="6120898" cy="6224631"/>
            <a:chOff x="531572" y="0"/>
            <a:chExt cx="5564428" cy="5256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6E38B34-4103-4350-BBB3-97A2EE7EC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572" y="2628000"/>
              <a:ext cx="5564428" cy="26280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0B5C119-364D-4F26-A8EF-ABF8FD7C9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572" y="0"/>
              <a:ext cx="5564428" cy="2628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제목 1">
                <a:extLst>
                  <a:ext uri="{FF2B5EF4-FFF2-40B4-BE49-F238E27FC236}">
                    <a16:creationId xmlns:a16="http://schemas.microsoft.com/office/drawing/2014/main" id="{15F06615-2291-4291-9E40-3385EE7680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64646" y="1308683"/>
                <a:ext cx="3333676" cy="233593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:r>
                  <a:rPr lang="en-US" altLang="ko-KR" sz="2000" i="1" dirty="0">
                    <a:latin typeface="Cambria Math" panose="02040503050406030204" pitchFamily="18" charset="0"/>
                  </a:rPr>
                  <a:t>21.08.31 Fitting -2</a:t>
                </a:r>
                <a:br>
                  <a:rPr lang="en-US" altLang="ko-KR" sz="20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smtClean="0"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04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10025</m:t>
                      </m:r>
                    </m:oMath>
                  </m:oMathPara>
                </a14:m>
                <a:br>
                  <a:rPr lang="en-US" altLang="ko-KR" sz="2000" dirty="0">
                    <a:latin typeface="Baskerville Old Face" panose="02020602080505020303" pitchFamily="18" charset="0"/>
                  </a:rPr>
                </a:br>
                <a:endParaRPr lang="en-US" altLang="ko-KR" sz="20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5" name="제목 1">
                <a:extLst>
                  <a:ext uri="{FF2B5EF4-FFF2-40B4-BE49-F238E27FC236}">
                    <a16:creationId xmlns:a16="http://schemas.microsoft.com/office/drawing/2014/main" id="{15F06615-2291-4291-9E40-3385EE768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646" y="1308683"/>
                <a:ext cx="3333676" cy="2335931"/>
              </a:xfrm>
              <a:prstGeom prst="rect">
                <a:avLst/>
              </a:prstGeom>
              <a:blipFill>
                <a:blip r:embed="rId4"/>
                <a:stretch>
                  <a:fillRect l="-1828" t="-783" b="-20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7CB733-8D3A-48DC-A49A-2D8E90281748}"/>
                  </a:ext>
                </a:extLst>
              </p:cNvPr>
              <p:cNvSpPr txBox="1"/>
              <p:nvPr/>
            </p:nvSpPr>
            <p:spPr>
              <a:xfrm>
                <a:off x="8164646" y="3709641"/>
                <a:ext cx="3333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=0.6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0.7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7CB733-8D3A-48DC-A49A-2D8E90281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646" y="3709641"/>
                <a:ext cx="333367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제목 28">
                <a:extLst>
                  <a:ext uri="{FF2B5EF4-FFF2-40B4-BE49-F238E27FC236}">
                    <a16:creationId xmlns:a16="http://schemas.microsoft.com/office/drawing/2014/main" id="{E7870868-1A61-435F-A0EF-980E734BB4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69296" y="474432"/>
                <a:ext cx="2522373" cy="6669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Δ</m:t>
                    </m:r>
                    <m:r>
                      <a:rPr lang="en-US" altLang="ko-KR" sz="3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𝜙</m:t>
                    </m:r>
                  </m:oMath>
                </a14:m>
                <a:r>
                  <a:rPr lang="en-US" altLang="ko-KR" sz="32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 </a:t>
                </a:r>
                <a:r>
                  <a:rPr lang="en-US" altLang="ko-KR" sz="44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Correlation</a:t>
                </a:r>
              </a:p>
            </p:txBody>
          </p:sp>
        </mc:Choice>
        <mc:Fallback xmlns="">
          <p:sp>
            <p:nvSpPr>
              <p:cNvPr id="7" name="제목 28">
                <a:extLst>
                  <a:ext uri="{FF2B5EF4-FFF2-40B4-BE49-F238E27FC236}">
                    <a16:creationId xmlns:a16="http://schemas.microsoft.com/office/drawing/2014/main" id="{E7870868-1A61-435F-A0EF-980E734BB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296" y="474432"/>
                <a:ext cx="2522373" cy="666975"/>
              </a:xfrm>
              <a:prstGeom prst="rect">
                <a:avLst/>
              </a:prstGeom>
              <a:blipFill>
                <a:blip r:embed="rId6"/>
                <a:stretch>
                  <a:fillRect t="-33028" r="-7246" b="-44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C66E936-F431-4F1D-B4DC-5012D0B1BE73}"/>
              </a:ext>
            </a:extLst>
          </p:cNvPr>
          <p:cNvSpPr txBox="1"/>
          <p:nvPr/>
        </p:nvSpPr>
        <p:spPr>
          <a:xfrm>
            <a:off x="8308882" y="4436896"/>
            <a:ext cx="3045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Good Fit at ALICE data</a:t>
            </a:r>
            <a:endParaRPr lang="ko-KR" alt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84371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57AF3627-FE74-4680-B348-E021DBEA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CMS, ALICE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9EA4903B-80C7-4A25-BEEE-28FD502666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Long-range : ALICE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.6&lt;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1.8</m:t>
                    </m:r>
                  </m:oMath>
                </a14:m>
                <a:endParaRPr lang="en-US" altLang="ko-KR" dirty="0"/>
              </a:p>
              <a:p>
                <a:pPr marL="1828800" lvl="4" indent="0">
                  <a:buNone/>
                </a:pPr>
                <a:r>
                  <a:rPr lang="en-US" altLang="ko-KR" sz="2000" dirty="0"/>
                  <a:t>  CMS    </a:t>
                </a:r>
                <a14:m>
                  <m:oMath xmlns:m="http://schemas.openxmlformats.org/officeDocument/2006/math">
                    <m:r>
                      <a:rPr lang="en-US" altLang="ko-KR" sz="20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   2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altLang="ko-KR" sz="20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m:rPr>
                        <m:brk m:alnAt="23"/>
                      </m:rPr>
                      <a:rPr lang="en-US" altLang="ko-KR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4</m:t>
                    </m:r>
                  </m:oMath>
                </a14:m>
                <a:endParaRPr lang="en-US" altLang="ko-KR" sz="2000" dirty="0"/>
              </a:p>
              <a:p>
                <a:r>
                  <a:rPr lang="en-US" altLang="ko-KR" dirty="0"/>
                  <a:t>High multiplicity : ALICE 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0~0.1%</m:t>
                    </m:r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					  CMS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trk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offline</m:t>
                        </m:r>
                      </m:sup>
                    </m:sSub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≥105 →0~0.03%</m:t>
                    </m:r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지금까지 </a:t>
                </a:r>
                <a:r>
                  <a:rPr lang="en-US" altLang="ko-KR" dirty="0"/>
                  <a:t>CMS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Correlation</a:t>
                </a:r>
                <a:r>
                  <a:rPr lang="ko-KR" altLang="en-US" dirty="0"/>
                  <a:t>을 그릴 때에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그냥 적분을 하였음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ALICE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(3.2)</a:t>
                </a:r>
                <a:r>
                  <a:rPr lang="ko-KR" altLang="en-US" dirty="0"/>
                  <a:t>의 식을 이용하여 적분하여 다시 그려봐야 함</a:t>
                </a:r>
                <a:r>
                  <a:rPr lang="en-US" altLang="ko-KR" dirty="0"/>
                  <a:t>.(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CMS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𝑍𝑌𝐴𝑀</m:t>
                        </m:r>
                      </m:sub>
                    </m:sSub>
                  </m:oMath>
                </a14:m>
                <a:r>
                  <a:rPr lang="ko-KR" altLang="en-US" dirty="0"/>
                  <a:t>은 있지만</a:t>
                </a:r>
                <a:r>
                  <a:rPr lang="en-US" altLang="ko-KR" dirty="0"/>
                  <a:t>, ALICE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𝑍𝑌𝐴𝑀</m:t>
                        </m:r>
                      </m:sub>
                    </m:sSub>
                  </m:oMath>
                </a14:m>
                <a:r>
                  <a:rPr lang="ko-KR" altLang="en-US" dirty="0"/>
                  <a:t>이 없어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&lt;4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그릴 수 없음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9EA4903B-80C7-4A25-BEEE-28FD502666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476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448DF99-87FF-48D5-8534-F109BC8BC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878" y="2337789"/>
            <a:ext cx="5988233" cy="3150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16337A-3ECC-4B24-B9A6-73BBB6411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75" y="148909"/>
            <a:ext cx="5195018" cy="31501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BC0B49-A5EF-4A66-859B-D59815AD8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51" y="3299034"/>
            <a:ext cx="5416408" cy="321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78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2F1DF71-AF56-4443-96FA-35212360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931178"/>
            <a:ext cx="10586748" cy="922070"/>
          </a:xfrm>
        </p:spPr>
        <p:txBody>
          <a:bodyPr/>
          <a:lstStyle/>
          <a:p>
            <a:r>
              <a:rPr lang="en-US" altLang="ko-KR" sz="2800" dirty="0"/>
              <a:t>ALICE</a:t>
            </a:r>
            <a:r>
              <a:rPr lang="ko-KR" altLang="en-US" sz="2800" dirty="0"/>
              <a:t>와 </a:t>
            </a:r>
            <a:r>
              <a:rPr lang="en-US" altLang="ko-KR" sz="2800" dirty="0"/>
              <a:t>CMS</a:t>
            </a:r>
            <a:r>
              <a:rPr lang="ko-KR" altLang="en-US" sz="2800" dirty="0"/>
              <a:t>의 데이터가 차이가 나므로 따로 </a:t>
            </a:r>
            <a:r>
              <a:rPr lang="en-US" altLang="ko-KR" sz="2800" dirty="0"/>
              <a:t>Fitting </a:t>
            </a:r>
            <a:r>
              <a:rPr lang="ko-KR" altLang="en-US" sz="2800" dirty="0"/>
              <a:t>진행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4B319-2958-48FC-8D7D-16BEF80A7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ALICE Fitting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0DBCA7-7A0B-4D95-802F-7AE4E787A34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latinLnBrk="0"/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=2.2</m:t>
                    </m:r>
                  </m:oMath>
                </a14:m>
                <a:endParaRPr lang="en-US" altLang="ko-KR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=0.51 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US" altLang="ko-KR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=0.8 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US" altLang="ko-KR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US" altLang="ko-KR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𝑛𝑛</m:t>
                            </m:r>
                          </m:sub>
                        </m:sSub>
                      </m:e>
                    </m:rad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=13000 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US" altLang="ko-KR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ridge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=0.052779</m:t>
                    </m:r>
                  </m:oMath>
                </a14:m>
                <a:endParaRPr lang="en-US" altLang="ko-KR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=0.5</m:t>
                    </m:r>
                    <m:sSup>
                      <m:sSup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sz="2000" dirty="0">
                  <a:solidFill>
                    <a:schemeClr val="tx1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0DBCA7-7A0B-4D95-802F-7AE4E787A3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6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808AE0C-776B-4391-850E-A89D83B0C2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CMS Fitting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E9309460-B17C-4C72-B1A6-EA23CDF00792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latinLnBrk="0"/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altLang="ko-KR" sz="2000" i="1" dirty="0"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=0.51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US" altLang="ko-KR" sz="2000" i="1" dirty="0"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=0.85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US" altLang="ko-KR" sz="2000" i="1" dirty="0"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US" altLang="ko-KR" sz="2000" i="1" dirty="0"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𝑛𝑛</m:t>
                            </m:r>
                          </m:sub>
                        </m:sSub>
                      </m:e>
                    </m:ra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=13000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US" altLang="ko-KR" sz="2000" i="1" dirty="0"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ridge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=0.05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6137</m:t>
                    </m:r>
                  </m:oMath>
                </a14:m>
                <a:endParaRPr lang="en-US" altLang="ko-KR" sz="2000" i="1" dirty="0"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36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1.15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sz="2000" dirty="0">
                  <a:latin typeface="Baskerville Old Face" panose="02020602080505020303" pitchFamily="18" charset="0"/>
                </a:endParaRPr>
              </a:p>
              <a:p>
                <a:endParaRPr lang="ko-KR" altLang="en-US" sz="2000" dirty="0"/>
              </a:p>
            </p:txBody>
          </p:sp>
        </mc:Choice>
        <mc:Fallback xmlns="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E9309460-B17C-4C72-B1A6-EA23CDF007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6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298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제목 28">
                <a:extLst>
                  <a:ext uri="{FF2B5EF4-FFF2-40B4-BE49-F238E27FC236}">
                    <a16:creationId xmlns:a16="http://schemas.microsoft.com/office/drawing/2014/main" id="{81286B8B-18D4-447A-BE49-1EBDBB342F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6531" y="656123"/>
                <a:ext cx="8803304" cy="58102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ALICE</m:t>
                      </m:r>
                      <m:r>
                        <a:rPr lang="en-US" altLang="ko-KR" sz="3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 </m:t>
                      </m:r>
                      <m:r>
                        <a:rPr lang="en-US" altLang="ko-KR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 13</m:t>
                      </m:r>
                      <m:r>
                        <m:rPr>
                          <m:sty m:val="p"/>
                        </m:rPr>
                        <a:rPr lang="en-US" altLang="ko-KR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TeV</m:t>
                      </m:r>
                      <m:r>
                        <a:rPr lang="en-US" altLang="ko-KR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altLang="ko-KR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Δ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𝜙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 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𝐶𝑜𝑟𝑟𝑒𝑙𝑎𝑡𝑖𝑜𝑛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, </m:t>
                      </m:r>
                      <m:sSup>
                        <m:sSupPr>
                          <m:ctrlP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</m:ctrlPr>
                        </m:sSupPr>
                        <m:e>
                          <m: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  <m:t>𝑅𝑖𝑑𝑔𝑒</m:t>
                          </m:r>
                        </m:sup>
                      </m:sSup>
                    </m:oMath>
                  </m:oMathPara>
                </a14:m>
                <a:endParaRPr lang="en-US" altLang="ko-KR" sz="4400" dirty="0">
                  <a:solidFill>
                    <a:schemeClr val="tx1"/>
                  </a:solidFill>
                  <a:latin typeface="AngsanaUPC" panose="02020603050405020304" pitchFamily="18" charset="-34"/>
                  <a:cs typeface="AngsanaUPC" panose="02020603050405020304" pitchFamily="18" charset="-34"/>
                </a:endParaRPr>
              </a:p>
            </p:txBody>
          </p:sp>
        </mc:Choice>
        <mc:Fallback xmlns="">
          <p:sp>
            <p:nvSpPr>
              <p:cNvPr id="4" name="제목 28">
                <a:extLst>
                  <a:ext uri="{FF2B5EF4-FFF2-40B4-BE49-F238E27FC236}">
                    <a16:creationId xmlns:a16="http://schemas.microsoft.com/office/drawing/2014/main" id="{81286B8B-18D4-447A-BE49-1EBDBB342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31" y="656123"/>
                <a:ext cx="8803304" cy="581025"/>
              </a:xfrm>
              <a:prstGeom prst="rect">
                <a:avLst/>
              </a:prstGeom>
              <a:blipFill>
                <a:blip r:embed="rId2"/>
                <a:stretch>
                  <a:fillRect t="-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0B3E5E-00CF-4374-940F-58D72E175BE0}"/>
              </a:ext>
            </a:extLst>
          </p:cNvPr>
          <p:cNvGrpSpPr/>
          <p:nvPr/>
        </p:nvGrpSpPr>
        <p:grpSpPr>
          <a:xfrm>
            <a:off x="1033244" y="2072081"/>
            <a:ext cx="10125512" cy="4706769"/>
            <a:chOff x="0" y="1485651"/>
            <a:chExt cx="10671506" cy="5040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3B4C683-93F6-4C09-8DDE-EF83B0638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5753" y="1485651"/>
              <a:ext cx="5335753" cy="252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33A2B3A-6FCB-4DBC-8E28-DE8C1D6E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5752" y="4005651"/>
              <a:ext cx="5335753" cy="2520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382C988-FA2D-4DC0-B17E-E6485F096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1485651"/>
              <a:ext cx="5335753" cy="252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1A659F9-8513-4209-A79A-8B27A5370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4005651"/>
              <a:ext cx="5335753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1698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제목 28">
                <a:extLst>
                  <a:ext uri="{FF2B5EF4-FFF2-40B4-BE49-F238E27FC236}">
                    <a16:creationId xmlns:a16="http://schemas.microsoft.com/office/drawing/2014/main" id="{665D26FC-715B-41FF-8C2D-4B56447957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6531" y="656123"/>
                <a:ext cx="8803304" cy="58102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CMS</m:t>
                      </m:r>
                      <m:r>
                        <a:rPr lang="en-US" altLang="ko-KR" sz="3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 </m:t>
                      </m:r>
                      <m:r>
                        <a:rPr lang="en-US" altLang="ko-KR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 13</m:t>
                      </m:r>
                      <m:r>
                        <m:rPr>
                          <m:sty m:val="p"/>
                        </m:rPr>
                        <a:rPr lang="en-US" altLang="ko-KR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TeV</m:t>
                      </m:r>
                      <m:r>
                        <a:rPr lang="en-US" altLang="ko-KR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altLang="ko-KR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Δ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𝜙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 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𝐶𝑜𝑟𝑟𝑒𝑙𝑎𝑡𝑖𝑜𝑛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, </m:t>
                      </m:r>
                      <m:sSup>
                        <m:sSupPr>
                          <m:ctrlP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</m:ctrlPr>
                        </m:sSupPr>
                        <m:e>
                          <m: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  <m:t>𝑅𝑖𝑑𝑔𝑒</m:t>
                          </m:r>
                        </m:sup>
                      </m:sSup>
                    </m:oMath>
                  </m:oMathPara>
                </a14:m>
                <a:endParaRPr lang="en-US" altLang="ko-KR" sz="4400" dirty="0">
                  <a:solidFill>
                    <a:schemeClr val="tx1"/>
                  </a:solidFill>
                  <a:latin typeface="AngsanaUPC" panose="02020603050405020304" pitchFamily="18" charset="-34"/>
                  <a:cs typeface="AngsanaUPC" panose="02020603050405020304" pitchFamily="18" charset="-34"/>
                </a:endParaRPr>
              </a:p>
            </p:txBody>
          </p:sp>
        </mc:Choice>
        <mc:Fallback xmlns="">
          <p:sp>
            <p:nvSpPr>
              <p:cNvPr id="13" name="제목 28">
                <a:extLst>
                  <a:ext uri="{FF2B5EF4-FFF2-40B4-BE49-F238E27FC236}">
                    <a16:creationId xmlns:a16="http://schemas.microsoft.com/office/drawing/2014/main" id="{665D26FC-715B-41FF-8C2D-4B5644795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31" y="656123"/>
                <a:ext cx="8803304" cy="581025"/>
              </a:xfrm>
              <a:prstGeom prst="rect">
                <a:avLst/>
              </a:prstGeom>
              <a:blipFill>
                <a:blip r:embed="rId2"/>
                <a:stretch>
                  <a:fillRect t="-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4CA58F-BDAF-4F5B-9FED-8EE5485E821F}"/>
              </a:ext>
            </a:extLst>
          </p:cNvPr>
          <p:cNvGrpSpPr/>
          <p:nvPr/>
        </p:nvGrpSpPr>
        <p:grpSpPr>
          <a:xfrm>
            <a:off x="156000" y="2241877"/>
            <a:ext cx="11880000" cy="3960000"/>
            <a:chOff x="0" y="1526847"/>
            <a:chExt cx="13148820" cy="41400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96B422F-F30F-47EF-A1F9-AB08CBF41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2940" y="1526847"/>
              <a:ext cx="4382940" cy="2070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3964E67-BA31-42AF-8FC8-E99D7568A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65880" y="1526847"/>
              <a:ext cx="4382940" cy="20700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322B0EA-D2C7-4C12-95D8-A676593C6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91470" y="3596847"/>
              <a:ext cx="4382940" cy="20700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3A5FD3F-C77C-48EA-964A-1F823D765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1526847"/>
              <a:ext cx="4382940" cy="2070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E520A3A-7CCA-412F-A073-7109E8762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74410" y="3596847"/>
              <a:ext cx="4382940" cy="207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8729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D274601-FB1A-4446-B3AD-04A35DA03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4" y="2320969"/>
            <a:ext cx="5897333" cy="434299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7B24E30-2843-4FF0-A1E0-69C153F0EF83}"/>
              </a:ext>
            </a:extLst>
          </p:cNvPr>
          <p:cNvSpPr/>
          <p:nvPr/>
        </p:nvSpPr>
        <p:spPr>
          <a:xfrm>
            <a:off x="6096000" y="4081406"/>
            <a:ext cx="1711354" cy="822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제목 1">
                <a:extLst>
                  <a:ext uri="{FF2B5EF4-FFF2-40B4-BE49-F238E27FC236}">
                    <a16:creationId xmlns:a16="http://schemas.microsoft.com/office/drawing/2014/main" id="{E318C973-B99A-4BAD-8C89-9AF1CAF711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07354" y="2339211"/>
                <a:ext cx="4009557" cy="348439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:r>
                  <a:rPr lang="en-US" altLang="ko-KR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21.09.02 Fitting</a:t>
                </a:r>
                <a:br>
                  <a:rPr lang="en-US" altLang="ko-KR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6 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−0.76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</m:sSup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04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5591</m:t>
                      </m:r>
                    </m:oMath>
                  </m:oMathPara>
                </a14:m>
                <a:endParaRPr lang="en-US" altLang="ko-KR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atinLnBrk="0"/>
                <a:r>
                  <a:rPr lang="en-US" altLang="ko-KR" sz="2400" dirty="0">
                    <a:solidFill>
                      <a:schemeClr val="bg1"/>
                    </a:solidFill>
                  </a:rPr>
                  <a:t>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−2/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atinLnBrk="0"/>
                <a:r>
                  <a:rPr lang="en-US" altLang="ko-KR" sz="2400" dirty="0">
                    <a:solidFill>
                      <a:schemeClr val="bg1"/>
                    </a:solidFill>
                  </a:rPr>
                  <a:t>	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altLang="ko-K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.5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sz="2400" dirty="0">
                  <a:solidFill>
                    <a:schemeClr val="bg1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>
          <p:sp>
            <p:nvSpPr>
              <p:cNvPr id="14" name="제목 1">
                <a:extLst>
                  <a:ext uri="{FF2B5EF4-FFF2-40B4-BE49-F238E27FC236}">
                    <a16:creationId xmlns:a16="http://schemas.microsoft.com/office/drawing/2014/main" id="{E318C973-B99A-4BAD-8C89-9AF1CAF7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354" y="2339211"/>
                <a:ext cx="4009557" cy="3484390"/>
              </a:xfrm>
              <a:prstGeom prst="rect">
                <a:avLst/>
              </a:prstGeom>
              <a:blipFill>
                <a:blip r:embed="rId3"/>
                <a:stretch>
                  <a:fillRect l="-2435" t="-2102" b="-3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357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9EE61A-2DF6-4D83-AD45-A4502920F7D2}"/>
              </a:ext>
            </a:extLst>
          </p:cNvPr>
          <p:cNvGrpSpPr/>
          <p:nvPr/>
        </p:nvGrpSpPr>
        <p:grpSpPr>
          <a:xfrm>
            <a:off x="0" y="2015976"/>
            <a:ext cx="12192000" cy="4057654"/>
            <a:chOff x="0" y="1864974"/>
            <a:chExt cx="11433756" cy="360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D6F7029-E95C-4633-8E73-396D593E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1252" y="1864974"/>
              <a:ext cx="3811252" cy="1800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2DA8499-FB6C-4A19-A12A-294C195AF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2504" y="1864974"/>
              <a:ext cx="3811252" cy="1800000"/>
            </a:xfrm>
            <a:prstGeom prst="rect">
              <a:avLst/>
            </a:prstGeom>
          </p:spPr>
        </p:pic>
        <p:pic>
          <p:nvPicPr>
            <p:cNvPr id="7" name="그림 6" descr="텍스트, 다른, 다채로운, 색이(가) 표시된 사진&#10;&#10;자동 생성된 설명">
              <a:extLst>
                <a:ext uri="{FF2B5EF4-FFF2-40B4-BE49-F238E27FC236}">
                  <a16:creationId xmlns:a16="http://schemas.microsoft.com/office/drawing/2014/main" id="{46CF2292-3517-4BB4-87E4-94D9E577F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626" y="3664974"/>
              <a:ext cx="3811252" cy="1800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85B372F-301B-4351-9FFD-E32FDC240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864974"/>
              <a:ext cx="3811252" cy="1800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F9296D-2C9A-4DB5-BCCD-E133405F6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6878" y="3664974"/>
              <a:ext cx="3811252" cy="1800000"/>
            </a:xfrm>
            <a:prstGeom prst="rect">
              <a:avLst/>
            </a:prstGeom>
          </p:spPr>
        </p:pic>
      </p:grpSp>
      <p:sp>
        <p:nvSpPr>
          <p:cNvPr id="15" name="제목 3">
            <a:extLst>
              <a:ext uri="{FF2B5EF4-FFF2-40B4-BE49-F238E27FC236}">
                <a16:creationId xmlns:a16="http://schemas.microsoft.com/office/drawing/2014/main" id="{7B419513-9479-45CD-ADCB-0A9FAB466BB1}"/>
              </a:ext>
            </a:extLst>
          </p:cNvPr>
          <p:cNvSpPr txBox="1">
            <a:spLocks/>
          </p:cNvSpPr>
          <p:nvPr/>
        </p:nvSpPr>
        <p:spPr>
          <a:xfrm>
            <a:off x="802626" y="540528"/>
            <a:ext cx="10586748" cy="922070"/>
          </a:xfrm>
          <a:prstGeom prst="rect">
            <a:avLst/>
          </a:prstGeom>
        </p:spPr>
        <p:txBody>
          <a:bodyPr/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/>
              <a:t>Fitting </a:t>
            </a:r>
            <a:r>
              <a:rPr lang="ko-KR" altLang="en-US" sz="3600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2556999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6BBC862-5402-4E36-BB42-91E6B9DE0771}"/>
              </a:ext>
            </a:extLst>
          </p:cNvPr>
          <p:cNvSpPr/>
          <p:nvPr/>
        </p:nvSpPr>
        <p:spPr>
          <a:xfrm>
            <a:off x="0" y="4017794"/>
            <a:ext cx="12192000" cy="2840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3FD7DE-0FAC-4F73-96F6-0682E5A58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계산식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46C44AF-9CE7-4021-B8CD-75E640543D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339271" cy="419548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Correlation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𝑝𝑎𝑖𝑟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.6&lt;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1.8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nary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𝑍𝑌𝐴𝑀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𝑟𝑖𝑑𝑔𝑒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5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1.28&lt;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1.28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.6&lt;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1.8</m:t>
                                </m:r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limLoc m:val="undOvr"/>
                                        <m:subHide m:val="on"/>
                                        <m:supHide m:val="on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/>
                                      <m:sup/>
                                      <m:e>
                                        <m:f>
                                          <m:f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</m:d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nary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46C44AF-9CE7-4021-B8CD-75E640543D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339271" cy="41954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4AFCB59-79DC-408A-B149-C9DCC6A99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435" y="4017794"/>
            <a:ext cx="3836565" cy="26391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8214DA-D37C-4BFC-9593-512254CBC4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"/>
          <a:stretch/>
        </p:blipFill>
        <p:spPr>
          <a:xfrm>
            <a:off x="0" y="4017794"/>
            <a:ext cx="8355435" cy="239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8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AEBA93-E051-40AE-829A-7B77EC11726D}"/>
                  </a:ext>
                </a:extLst>
              </p:cNvPr>
              <p:cNvSpPr txBox="1"/>
              <p:nvPr/>
            </p:nvSpPr>
            <p:spPr>
              <a:xfrm>
                <a:off x="4375991" y="1456666"/>
                <a:ext cx="3439714" cy="4770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>
                  <a:spcBef>
                    <a:spcPts val="1000"/>
                  </a:spcBef>
                  <a:buClr>
                    <a:schemeClr val="accent1"/>
                  </a:buClr>
                  <a:buSzPct val="80000"/>
                </a:pPr>
                <a:r>
                  <a:rPr lang="en-US" altLang="ko-KR" sz="20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𝑓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𝑅</m:t>
                        </m:r>
                      </m:sub>
                    </m:sSub>
                    <m:r>
                      <a:rPr lang="en-US" altLang="ko-KR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&lt;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𝑁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𝑘</m:t>
                        </m:r>
                      </m:sub>
                    </m:sSub>
                    <m:r>
                      <a:rPr lang="en-US" altLang="ko-KR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&gt; =0.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62</m:t>
                    </m:r>
                    <m:sSup>
                      <m:sSup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𝑒</m:t>
                        </m:r>
                      </m:e>
                      <m:sup>
                        <m:r>
                          <a:rPr lang="en-US" altLang="ko-K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1.</m:t>
                        </m:r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07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bPr>
                          <m:e>
                            <m:r>
                              <a:rPr lang="ko-KR" alt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sz="20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AEBA93-E051-40AE-829A-7B77EC117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991" y="1456666"/>
                <a:ext cx="3439714" cy="4770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1BEFBB1-67D5-47F1-9E26-6B168EDC2D63}"/>
              </a:ext>
            </a:extLst>
          </p:cNvPr>
          <p:cNvSpPr txBox="1"/>
          <p:nvPr/>
        </p:nvSpPr>
        <p:spPr>
          <a:xfrm>
            <a:off x="5535155" y="337048"/>
            <a:ext cx="1121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3200" dirty="0">
                <a:latin typeface="+mj-lt"/>
              </a:rPr>
              <a:t>CMS</a:t>
            </a:r>
            <a:endParaRPr lang="ko-KR" altLang="en-US" sz="3200" dirty="0">
              <a:latin typeface="+mj-lt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E7D271E-A156-42C1-AB61-8BE8A4EBE188}"/>
              </a:ext>
            </a:extLst>
          </p:cNvPr>
          <p:cNvGrpSpPr/>
          <p:nvPr/>
        </p:nvGrpSpPr>
        <p:grpSpPr>
          <a:xfrm>
            <a:off x="1712908" y="2468561"/>
            <a:ext cx="8765880" cy="4140000"/>
            <a:chOff x="1280592" y="1930850"/>
            <a:chExt cx="8765880" cy="4140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2C9E18C-9B49-478D-81F8-125E8B7C5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3532" y="4000850"/>
              <a:ext cx="4382940" cy="207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A856D3B-43C9-4FE4-851C-793C639B3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3532" y="1930850"/>
              <a:ext cx="4382940" cy="2070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FC5EA01-816F-4D8D-BB3D-7272C3C5A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0592" y="4000850"/>
              <a:ext cx="4382940" cy="207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146881C-CCD4-485D-8198-85CAF239D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0592" y="1930850"/>
              <a:ext cx="4382940" cy="207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556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BEFBB1-67D5-47F1-9E26-6B168EDC2D63}"/>
              </a:ext>
            </a:extLst>
          </p:cNvPr>
          <p:cNvSpPr txBox="1"/>
          <p:nvPr/>
        </p:nvSpPr>
        <p:spPr>
          <a:xfrm>
            <a:off x="5396708" y="306198"/>
            <a:ext cx="1398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3200" dirty="0">
                <a:latin typeface="+mj-lt"/>
              </a:rPr>
              <a:t>ALICE</a:t>
            </a:r>
            <a:endParaRPr lang="ko-KR" altLang="en-US" sz="3200" dirty="0">
              <a:latin typeface="+mj-lt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D7EE251-4BC0-4CAC-A1F3-C0C98C11403B}"/>
              </a:ext>
            </a:extLst>
          </p:cNvPr>
          <p:cNvGrpSpPr/>
          <p:nvPr/>
        </p:nvGrpSpPr>
        <p:grpSpPr>
          <a:xfrm>
            <a:off x="1712907" y="2421647"/>
            <a:ext cx="8765880" cy="4140000"/>
            <a:chOff x="1336437" y="2418671"/>
            <a:chExt cx="8765880" cy="414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2363A7B-2237-4B20-8CDE-68C1D0375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9377" y="2418671"/>
              <a:ext cx="4382940" cy="207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9DD036A-7A50-444E-AF47-C30B464E0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7185" y="4488671"/>
              <a:ext cx="4382940" cy="2070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8C1F0EC-E29F-431B-BF1E-564346EC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6437" y="2418671"/>
              <a:ext cx="4382940" cy="207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A6BA9A-B0B6-4DE8-BB25-AFC68EB6D467}"/>
                  </a:ext>
                </a:extLst>
              </p:cNvPr>
              <p:cNvSpPr txBox="1"/>
              <p:nvPr/>
            </p:nvSpPr>
            <p:spPr>
              <a:xfrm>
                <a:off x="4442380" y="1417784"/>
                <a:ext cx="3305490" cy="4770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>
                  <a:spcBef>
                    <a:spcPts val="1000"/>
                  </a:spcBef>
                  <a:buClr>
                    <a:schemeClr val="accent1"/>
                  </a:buClr>
                  <a:buSzPct val="80000"/>
                </a:pPr>
                <a:r>
                  <a:rPr lang="en-US" altLang="ko-KR" sz="20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𝑓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𝑅</m:t>
                        </m:r>
                      </m:sub>
                    </m:sSub>
                    <m:r>
                      <a:rPr lang="en-US" altLang="ko-KR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&lt;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𝑁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𝑘</m:t>
                        </m:r>
                      </m:sub>
                    </m:sSub>
                    <m:r>
                      <a:rPr lang="en-US" altLang="ko-KR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&gt; =0.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62</m:t>
                    </m:r>
                    <m:sSup>
                      <m:sSup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𝑒</m:t>
                        </m:r>
                      </m:e>
                      <m:sup>
                        <m:r>
                          <a:rPr lang="en-US" altLang="ko-K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1.</m:t>
                        </m:r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07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bPr>
                          <m:e>
                            <m:r>
                              <a:rPr lang="ko-KR" alt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sz="20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A6BA9A-B0B6-4DE8-BB25-AFC68EB6D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380" y="1417784"/>
                <a:ext cx="3305490" cy="4770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367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제목 1">
                <a:extLst>
                  <a:ext uri="{FF2B5EF4-FFF2-40B4-BE49-F238E27FC236}">
                    <a16:creationId xmlns:a16="http://schemas.microsoft.com/office/drawing/2014/main" id="{CE90A529-8C6B-4536-8706-C08386EC68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09688" y="2575968"/>
                <a:ext cx="3333676" cy="217909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507517</m:t>
                      </m:r>
                    </m:oMath>
                  </m:oMathPara>
                </a14:m>
                <a:br>
                  <a:rPr lang="en-US" altLang="ko-KR" sz="2000" dirty="0">
                    <a:solidFill>
                      <a:schemeClr val="bg1"/>
                    </a:solidFill>
                    <a:latin typeface="Baskerville Old Face" panose="02020602080505020303" pitchFamily="18" charset="0"/>
                  </a:rPr>
                </a:br>
                <a:endParaRPr lang="en-US" altLang="ko-KR" sz="2000" dirty="0">
                  <a:solidFill>
                    <a:schemeClr val="bg1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12" name="제목 1">
                <a:extLst>
                  <a:ext uri="{FF2B5EF4-FFF2-40B4-BE49-F238E27FC236}">
                    <a16:creationId xmlns:a16="http://schemas.microsoft.com/office/drawing/2014/main" id="{CE90A529-8C6B-4536-8706-C08386EC6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688" y="2575968"/>
                <a:ext cx="3333676" cy="2179092"/>
              </a:xfrm>
              <a:prstGeom prst="rect">
                <a:avLst/>
              </a:prstGeom>
              <a:blipFill>
                <a:blip r:embed="rId4"/>
                <a:stretch>
                  <a:fillRect b="-2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CAF93C-0ACD-47F9-86FC-424D9CCCE974}"/>
                  </a:ext>
                </a:extLst>
              </p:cNvPr>
              <p:cNvSpPr txBox="1"/>
              <p:nvPr/>
            </p:nvSpPr>
            <p:spPr>
              <a:xfrm>
                <a:off x="8509688" y="4820087"/>
                <a:ext cx="3333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=0.62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1.07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CAF93C-0ACD-47F9-86FC-424D9CCCE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688" y="4820087"/>
                <a:ext cx="333367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B16A473-4A8D-4981-9050-2DDE22391E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209" y="2426952"/>
            <a:ext cx="8320757" cy="3929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제목 28">
                <a:extLst>
                  <a:ext uri="{FF2B5EF4-FFF2-40B4-BE49-F238E27FC236}">
                    <a16:creationId xmlns:a16="http://schemas.microsoft.com/office/drawing/2014/main" id="{F1D1217C-DB8A-4DF8-96D2-66E25A9C10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450850"/>
                <a:ext cx="5438775" cy="58102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</m:ctrlPr>
                        </m:sSupPr>
                        <m:e>
                          <m: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  <m:t>𝑅𝑖𝑑𝑔𝑒</m:t>
                          </m:r>
                        </m:sup>
                      </m:sSup>
                    </m:oMath>
                  </m:oMathPara>
                </a14:m>
                <a:endParaRPr lang="en-US" altLang="ko-KR" sz="4400" dirty="0">
                  <a:solidFill>
                    <a:schemeClr val="tx1"/>
                  </a:solidFill>
                  <a:latin typeface="AngsanaUPC" panose="02020603050405020304" pitchFamily="18" charset="-34"/>
                  <a:cs typeface="AngsanaUPC" panose="02020603050405020304" pitchFamily="18" charset="-34"/>
                </a:endParaRPr>
              </a:p>
            </p:txBody>
          </p:sp>
        </mc:Choice>
        <mc:Fallback xmlns="">
          <p:sp>
            <p:nvSpPr>
              <p:cNvPr id="15" name="제목 28">
                <a:extLst>
                  <a:ext uri="{FF2B5EF4-FFF2-40B4-BE49-F238E27FC236}">
                    <a16:creationId xmlns:a16="http://schemas.microsoft.com/office/drawing/2014/main" id="{F1D1217C-DB8A-4DF8-96D2-66E25A9C1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0850"/>
                <a:ext cx="5438775" cy="581025"/>
              </a:xfrm>
              <a:prstGeom prst="rect">
                <a:avLst/>
              </a:prstGeom>
              <a:blipFill>
                <a:blip r:embed="rId7"/>
                <a:stretch>
                  <a:fillRect t="-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680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제목 1">
                <a:extLst>
                  <a:ext uri="{FF2B5EF4-FFF2-40B4-BE49-F238E27FC236}">
                    <a16:creationId xmlns:a16="http://schemas.microsoft.com/office/drawing/2014/main" id="{3903801D-9598-40BB-8057-751D230B80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4698" y="2080958"/>
                <a:ext cx="3177300" cy="269608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507517</m:t>
                      </m:r>
                    </m:oMath>
                  </m:oMathPara>
                </a14:m>
                <a:endParaRPr lang="en-US" altLang="ko-KR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=0.62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1.07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제목 1">
                <a:extLst>
                  <a:ext uri="{FF2B5EF4-FFF2-40B4-BE49-F238E27FC236}">
                    <a16:creationId xmlns:a16="http://schemas.microsoft.com/office/drawing/2014/main" id="{3903801D-9598-40BB-8057-751D230B8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98" y="2080958"/>
                <a:ext cx="3177300" cy="2696085"/>
              </a:xfrm>
              <a:prstGeom prst="rect">
                <a:avLst/>
              </a:prstGeom>
              <a:blipFill>
                <a:blip r:embed="rId2"/>
                <a:stretch>
                  <a:fillRect b="-33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제목 1">
                <a:extLst>
                  <a:ext uri="{FF2B5EF4-FFF2-40B4-BE49-F238E27FC236}">
                    <a16:creationId xmlns:a16="http://schemas.microsoft.com/office/drawing/2014/main" id="{683892A4-5367-411C-89B2-B515C7E951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84661" y="1818587"/>
                <a:ext cx="4009557" cy="322082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:r>
                  <a:rPr lang="en-US" altLang="ko-KR" sz="2400" i="1" dirty="0">
                    <a:latin typeface="Cambria Math" panose="02040503050406030204" pitchFamily="18" charset="0"/>
                  </a:rPr>
                  <a:t>21.08.26 Fitting</a:t>
                </a:r>
                <a:br>
                  <a:rPr lang="en-US" altLang="ko-KR" sz="24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63 </m:t>
                      </m:r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0.9 </m:t>
                      </m:r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040276</m:t>
                      </m:r>
                    </m:oMath>
                  </m:oMathPara>
                </a14:m>
                <a:endParaRPr lang="en-US" altLang="ko-KR" sz="2400" i="1" dirty="0">
                  <a:latin typeface="Cambria Math" panose="02040503050406030204" pitchFamily="18" charset="0"/>
                </a:endParaRPr>
              </a:p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=0.585</m:t>
                      </m:r>
                      <m:sSup>
                        <m:s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0.81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br>
                  <a:rPr lang="en-US" altLang="ko-KR" sz="2400" dirty="0">
                    <a:latin typeface="Baskerville Old Face" panose="02020602080505020303" pitchFamily="18" charset="0"/>
                  </a:rPr>
                </a:br>
                <a:endParaRPr lang="en-US" altLang="ko-KR" sz="24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7" name="제목 1">
                <a:extLst>
                  <a:ext uri="{FF2B5EF4-FFF2-40B4-BE49-F238E27FC236}">
                    <a16:creationId xmlns:a16="http://schemas.microsoft.com/office/drawing/2014/main" id="{683892A4-5367-411C-89B2-B515C7E95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661" y="1818587"/>
                <a:ext cx="4009557" cy="3220825"/>
              </a:xfrm>
              <a:prstGeom prst="rect">
                <a:avLst/>
              </a:prstGeom>
              <a:blipFill>
                <a:blip r:embed="rId3"/>
                <a:stretch>
                  <a:fillRect l="-2280" b="-24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5A35A0B-3ECB-4EF0-8E15-A5AFB8C5DB56}"/>
              </a:ext>
            </a:extLst>
          </p:cNvPr>
          <p:cNvSpPr/>
          <p:nvPr/>
        </p:nvSpPr>
        <p:spPr>
          <a:xfrm>
            <a:off x="5055862" y="2990460"/>
            <a:ext cx="1828799" cy="877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603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EB56FE1-6944-43D7-8440-1190DAED6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89412C-5C0E-4547-8705-988BE3ED2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DBE258A-7E75-4D51-B4CB-C95FB702E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EFF789-5B8D-402B-A041-F15E9276D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D1ECE8-0DC1-4BED-8616-8EC623A91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630FC49-2A84-4315-BFDF-2CEF7B0BD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857A4368-C004-44B8-906E-E47AA2BB34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164646" y="1308683"/>
                <a:ext cx="3333676" cy="2335931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 latinLnBrk="0"/>
                <a:r>
                  <a:rPr lang="en-US" altLang="ko-KR" sz="2000" b="0" i="1" dirty="0">
                    <a:latin typeface="Cambria Math" panose="02040503050406030204" pitchFamily="18" charset="0"/>
                  </a:rPr>
                  <a:t>21.08.26 Fitting</a:t>
                </a:r>
                <a:br>
                  <a:rPr lang="en-US" altLang="ko-KR" sz="20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63 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0.9 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040276</m:t>
                      </m:r>
                    </m:oMath>
                  </m:oMathPara>
                </a14:m>
                <a:br>
                  <a:rPr lang="en-US" altLang="ko-KR" sz="2000" b="0" dirty="0">
                    <a:latin typeface="Baskerville Old Face" panose="02020602080505020303" pitchFamily="18" charset="0"/>
                  </a:rPr>
                </a:br>
                <a:endParaRPr lang="en-US" altLang="ko-KR" sz="20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857A4368-C004-44B8-906E-E47AA2BB34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164646" y="1308683"/>
                <a:ext cx="3333676" cy="2335931"/>
              </a:xfrm>
              <a:blipFill>
                <a:blip r:embed="rId7"/>
                <a:stretch>
                  <a:fillRect l="-1828" t="-783" b="-20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8C6E02A-E573-4EA7-825B-164BEA16E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31">
            <a:extLst>
              <a:ext uri="{FF2B5EF4-FFF2-40B4-BE49-F238E27FC236}">
                <a16:creationId xmlns:a16="http://schemas.microsoft.com/office/drawing/2014/main" id="{8D72B389-883E-4868-9712-4C914A30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C9D33B23-71E5-4AAE-B6A9-D59227014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F0401D-4CDD-4893-B86D-E42C9421A750}"/>
                  </a:ext>
                </a:extLst>
              </p:cNvPr>
              <p:cNvSpPr txBox="1"/>
              <p:nvPr/>
            </p:nvSpPr>
            <p:spPr>
              <a:xfrm>
                <a:off x="8164646" y="3709641"/>
                <a:ext cx="3333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=0.585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0.81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F0401D-4CDD-4893-B86D-E42C9421A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646" y="3709641"/>
                <a:ext cx="3333676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제목 28">
                <a:extLst>
                  <a:ext uri="{FF2B5EF4-FFF2-40B4-BE49-F238E27FC236}">
                    <a16:creationId xmlns:a16="http://schemas.microsoft.com/office/drawing/2014/main" id="{FB693B3F-2E56-4C0F-B04B-E8FC8223C6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69296" y="474432"/>
                <a:ext cx="2522373" cy="6669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Δ</m:t>
                    </m:r>
                    <m:r>
                      <a:rPr lang="en-US" altLang="ko-KR" sz="3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𝜙</m:t>
                    </m:r>
                  </m:oMath>
                </a14:m>
                <a:r>
                  <a:rPr lang="en-US" altLang="ko-KR" sz="32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 </a:t>
                </a:r>
                <a:r>
                  <a:rPr lang="en-US" altLang="ko-KR" sz="44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Correlation</a:t>
                </a:r>
              </a:p>
            </p:txBody>
          </p:sp>
        </mc:Choice>
        <mc:Fallback xmlns="">
          <p:sp>
            <p:nvSpPr>
              <p:cNvPr id="35" name="제목 28">
                <a:extLst>
                  <a:ext uri="{FF2B5EF4-FFF2-40B4-BE49-F238E27FC236}">
                    <a16:creationId xmlns:a16="http://schemas.microsoft.com/office/drawing/2014/main" id="{FB693B3F-2E56-4C0F-B04B-E8FC8223C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296" y="474432"/>
                <a:ext cx="2522373" cy="666975"/>
              </a:xfrm>
              <a:prstGeom prst="rect">
                <a:avLst/>
              </a:prstGeom>
              <a:blipFill>
                <a:blip r:embed="rId9"/>
                <a:stretch>
                  <a:fillRect t="-33028" r="-7246" b="-44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361948EA-4A15-4301-B116-3A8A1E28F4BA}"/>
              </a:ext>
            </a:extLst>
          </p:cNvPr>
          <p:cNvGrpSpPr/>
          <p:nvPr/>
        </p:nvGrpSpPr>
        <p:grpSpPr>
          <a:xfrm>
            <a:off x="1161188" y="-1"/>
            <a:ext cx="4802177" cy="6804000"/>
            <a:chOff x="455731" y="852"/>
            <a:chExt cx="4802177" cy="6804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AB53F19-2EA2-4419-84A8-A98FB84D1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5731" y="2268852"/>
              <a:ext cx="4802177" cy="2268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F49656E-11B9-4F98-B57C-12827BC84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5731" y="4536852"/>
              <a:ext cx="4802177" cy="2268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2FDCF33-5609-4F70-AADB-B89F33BD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5731" y="852"/>
              <a:ext cx="4802177" cy="22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7489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제목 28">
                <a:extLst>
                  <a:ext uri="{FF2B5EF4-FFF2-40B4-BE49-F238E27FC236}">
                    <a16:creationId xmlns:a16="http://schemas.microsoft.com/office/drawing/2014/main" id="{D1249F8C-642D-4B02-92C8-7F60B45F1D78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0" y="450850"/>
                <a:ext cx="5438775" cy="58102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</m:ctrlPr>
                        </m:s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  <m:t>𝑅𝑖𝑑𝑔𝑒</m:t>
                          </m:r>
                        </m:sup>
                      </m:sSup>
                    </m:oMath>
                  </m:oMathPara>
                </a14:m>
                <a:endParaRPr lang="en-US" altLang="ko-KR" sz="4400" dirty="0">
                  <a:solidFill>
                    <a:schemeClr val="tx1"/>
                  </a:solidFill>
                  <a:latin typeface="AngsanaUPC" panose="02020603050405020304" pitchFamily="18" charset="-34"/>
                  <a:cs typeface="AngsanaUPC" panose="02020603050405020304" pitchFamily="18" charset="-34"/>
                </a:endParaRPr>
              </a:p>
            </p:txBody>
          </p:sp>
        </mc:Choice>
        <mc:Fallback xmlns="">
          <p:sp>
            <p:nvSpPr>
              <p:cNvPr id="21" name="제목 28">
                <a:extLst>
                  <a:ext uri="{FF2B5EF4-FFF2-40B4-BE49-F238E27FC236}">
                    <a16:creationId xmlns:a16="http://schemas.microsoft.com/office/drawing/2014/main" id="{D1249F8C-642D-4B02-92C8-7F60B45F1D7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0" y="450850"/>
                <a:ext cx="5438775" cy="581025"/>
              </a:xfrm>
              <a:prstGeom prst="rect">
                <a:avLst/>
              </a:prstGeom>
              <a:blipFill>
                <a:blip r:embed="rId3"/>
                <a:stretch>
                  <a:fillRect t="-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428001FE-89D5-4852-829B-50FB70B84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85" y="2584534"/>
            <a:ext cx="8384754" cy="39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제목 1">
                <a:extLst>
                  <a:ext uri="{FF2B5EF4-FFF2-40B4-BE49-F238E27FC236}">
                    <a16:creationId xmlns:a16="http://schemas.microsoft.com/office/drawing/2014/main" id="{6028660D-94E4-4059-BF9A-8525E11EBE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46349" y="2584534"/>
                <a:ext cx="4009557" cy="322082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:r>
                  <a:rPr lang="en-US" altLang="ko-KR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21.08.26 Fitting</a:t>
                </a:r>
                <a:br>
                  <a:rPr lang="en-US" altLang="ko-KR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63 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0.9 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040276</m:t>
                      </m:r>
                    </m:oMath>
                  </m:oMathPara>
                </a14:m>
                <a:endParaRPr lang="en-US" altLang="ko-KR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=0.585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0.81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br>
                  <a:rPr lang="en-US" altLang="ko-KR" sz="2400" dirty="0">
                    <a:solidFill>
                      <a:schemeClr val="bg1"/>
                    </a:solidFill>
                    <a:latin typeface="Baskerville Old Face" panose="02020602080505020303" pitchFamily="18" charset="0"/>
                  </a:rPr>
                </a:br>
                <a:endParaRPr lang="en-US" altLang="ko-KR" sz="2400" dirty="0">
                  <a:solidFill>
                    <a:schemeClr val="bg1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8" name="제목 1">
                <a:extLst>
                  <a:ext uri="{FF2B5EF4-FFF2-40B4-BE49-F238E27FC236}">
                    <a16:creationId xmlns:a16="http://schemas.microsoft.com/office/drawing/2014/main" id="{6028660D-94E4-4059-BF9A-8525E11EB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349" y="2584534"/>
                <a:ext cx="4009557" cy="3220825"/>
              </a:xfrm>
              <a:prstGeom prst="rect">
                <a:avLst/>
              </a:prstGeom>
              <a:blipFill>
                <a:blip r:embed="rId5"/>
                <a:stretch>
                  <a:fillRect l="-2280" b="-26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2350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1714</TotalTime>
  <Words>711</Words>
  <Application>Microsoft Office PowerPoint</Application>
  <PresentationFormat>와이드스크린</PresentationFormat>
  <Paragraphs>86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맑은 고딕</vt:lpstr>
      <vt:lpstr>Angsana New</vt:lpstr>
      <vt:lpstr>AngsanaUPC</vt:lpstr>
      <vt:lpstr>Arial</vt:lpstr>
      <vt:lpstr>Baskerville Old Face</vt:lpstr>
      <vt:lpstr>Cambria Math</vt:lpstr>
      <vt:lpstr>Century Gothic</vt:lpstr>
      <vt:lpstr>Wingdings 3</vt:lpstr>
      <vt:lpstr>이온</vt:lpstr>
      <vt:lpstr>ALICE 13TeV</vt:lpstr>
      <vt:lpstr>CMS, ALICE</vt:lpstr>
      <vt:lpstr>현재 계산식</vt:lpstr>
      <vt:lpstr>PowerPoint 프레젠테이션</vt:lpstr>
      <vt:lpstr>PowerPoint 프레젠테이션</vt:lpstr>
      <vt:lpstr>PowerPoint 프레젠테이션</vt:lpstr>
      <vt:lpstr>PowerPoint 프레젠테이션</vt:lpstr>
      <vt:lpstr>21.08.26 Fitting a=4 T=0.63 GeV q=0.9 GeV m_d=1 GeV √(S_nn )=13000 GeV A_ridge=0.040276 </vt:lpstr>
      <vt:lpstr>Y^Ridge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ALICE와 CMS의 데이터가 차이가 나므로 따로 Fitting 진행.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Alice 13TeV</dc:title>
  <dc:creator>김 재성</dc:creator>
  <cp:lastModifiedBy>김 재성</cp:lastModifiedBy>
  <cp:revision>75</cp:revision>
  <dcterms:created xsi:type="dcterms:W3CDTF">2021-08-23T12:01:30Z</dcterms:created>
  <dcterms:modified xsi:type="dcterms:W3CDTF">2021-09-02T06:31:17Z</dcterms:modified>
</cp:coreProperties>
</file>